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A50021"/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2079" autoAdjust="0"/>
  </p:normalViewPr>
  <p:slideViewPr>
    <p:cSldViewPr>
      <p:cViewPr varScale="1">
        <p:scale>
          <a:sx n="61" d="100"/>
          <a:sy n="61" d="100"/>
        </p:scale>
        <p:origin x="-90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3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4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image" Target="../media/image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80980514106949"/>
          <c:y val="4.1575892609154529E-2"/>
          <c:w val="0.83693205016039662"/>
          <c:h val="0.882219145683712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Сумма($)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dLbl>
              <c:idx val="0"/>
              <c:layout>
                <c:manualLayout>
                  <c:x val="-7.615067692374783E-3"/>
                  <c:y val="-0.24579343614598378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10</a:t>
                    </a:r>
                    <a:endParaRPr lang="en-US" sz="1400" dirty="0"/>
                  </a:p>
                </c:rich>
              </c:tx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-7.4773623283809591E-3"/>
                  <c:y val="-0.31041863404066217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15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5.9093901300686213E-3"/>
                  <c:y val="-0.4369455911148761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18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4.2784706164527928E-3"/>
                  <c:y val="-0.44203096357349181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12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1.2978827897627159E-7"/>
                  <c:y val="-0.3885635971003221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lang="ja-JP" sz="1200"/>
                    </a:pPr>
                    <a:r>
                      <a:rPr lang="en-US" sz="1400" dirty="0" smtClean="0"/>
                      <a:t>13</a:t>
                    </a:r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-1.2978827885539684E-7"/>
                  <c:y val="-0.20117122403066326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7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ja-JP" sz="1000"/>
                </a:pPr>
                <a:endParaRPr lang="ja-JP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Лист1!$C$2:$C$7</c:f>
              <c:numCache>
                <c:formatCode>\$#,##0;\-\$#,##0</c:formatCode>
                <c:ptCount val="6"/>
                <c:pt idx="0">
                  <c:v>746822</c:v>
                </c:pt>
                <c:pt idx="1">
                  <c:v>1047267</c:v>
                </c:pt>
                <c:pt idx="2">
                  <c:v>1620691</c:v>
                </c:pt>
                <c:pt idx="3">
                  <c:v>1535556</c:v>
                </c:pt>
                <c:pt idx="4">
                  <c:v>1305014</c:v>
                </c:pt>
                <c:pt idx="5">
                  <c:v>557178</c:v>
                </c:pt>
              </c:numCache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Кол. Проектов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</c:v>
                </c:pt>
                <c:pt idx="1">
                  <c:v>15</c:v>
                </c:pt>
                <c:pt idx="2">
                  <c:v>18</c:v>
                </c:pt>
                <c:pt idx="3">
                  <c:v>12</c:v>
                </c:pt>
                <c:pt idx="4">
                  <c:v>13</c:v>
                </c:pt>
                <c:pt idx="5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overlap val="100"/>
        <c:axId val="107837312"/>
        <c:axId val="107838848"/>
      </c:barChart>
      <c:catAx>
        <c:axId val="10783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07838848"/>
        <c:crosses val="autoZero"/>
        <c:auto val="1"/>
        <c:lblAlgn val="ctr"/>
        <c:lblOffset val="100"/>
        <c:noMultiLvlLbl val="0"/>
      </c:catAx>
      <c:valAx>
        <c:axId val="107838848"/>
        <c:scaling>
          <c:orientation val="minMax"/>
        </c:scaling>
        <c:delete val="1"/>
        <c:axPos val="l"/>
        <c:majorGridlines/>
        <c:numFmt formatCode="\$#,##0;\-\$#,##0" sourceLinked="1"/>
        <c:majorTickMark val="out"/>
        <c:minorTickMark val="out"/>
        <c:tickLblPos val="nextTo"/>
        <c:crossAx val="107837312"/>
        <c:crosses val="autoZero"/>
        <c:crossBetween val="between"/>
        <c:dispUnits>
          <c:builtInUnit val="millions"/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Кол. Проектов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gradFill>
                <a:gsLst>
                  <a:gs pos="0">
                    <a:srgbClr val="FF00FF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explosion val="25"/>
          <c:dLbls>
            <c:dLbl>
              <c:idx val="0"/>
              <c:layout>
                <c:manualLayout>
                  <c:x val="-0.12538101701921345"/>
                  <c:y val="-0.47528496062165931"/>
                </c:manualLayout>
              </c:layout>
              <c:tx>
                <c:rich>
                  <a:bodyPr/>
                  <a:lstStyle/>
                  <a:p>
                    <a:r>
                      <a:rPr lang="ru-RU" altLang="ja-JP" sz="1200" b="1" dirty="0">
                        <a:effectLst/>
                      </a:rPr>
                      <a:t>Медицина, 47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90581158276198E-2"/>
                  <c:y val="0.20576147403374934"/>
                </c:manualLayout>
              </c:layout>
              <c:tx>
                <c:rich>
                  <a:bodyPr/>
                  <a:lstStyle/>
                  <a:p>
                    <a:r>
                      <a:rPr lang="ru-RU" altLang="ja-JP" sz="1200" b="1" dirty="0"/>
                      <a:t>Образование, 14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altLang="ja-JP" sz="1200" dirty="0"/>
                      <a:t>Транспорт, 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altLang="ja-JP" sz="1400" dirty="0" err="1" smtClean="0"/>
                      <a:t>ЛОВз</a:t>
                    </a:r>
                    <a:r>
                      <a:rPr lang="ru-RU" altLang="ja-JP" sz="1400" dirty="0" smtClean="0"/>
                      <a:t>, </a:t>
                    </a:r>
                    <a:r>
                      <a:rPr lang="ru-RU" altLang="ja-JP" sz="1400" dirty="0"/>
                      <a:t>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altLang="ja-JP" sz="1400" dirty="0"/>
                      <a:t>Женщина, 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altLang="ja-JP" sz="1600" dirty="0"/>
                      <a:t>Другие, 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Медицина</c:v>
                </c:pt>
                <c:pt idx="1">
                  <c:v>Образование</c:v>
                </c:pt>
                <c:pt idx="2">
                  <c:v>Транспорт</c:v>
                </c:pt>
                <c:pt idx="3">
                  <c:v>ЛОВз</c:v>
                </c:pt>
                <c:pt idx="4">
                  <c:v>Женщина</c:v>
                </c:pt>
                <c:pt idx="5">
                  <c:v>Другие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47</c:v>
                </c:pt>
                <c:pt idx="1">
                  <c:v>14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explosion val="25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Медицина</c:v>
                </c:pt>
                <c:pt idx="1">
                  <c:v>Образование</c:v>
                </c:pt>
                <c:pt idx="2">
                  <c:v>Транспорт</c:v>
                </c:pt>
                <c:pt idx="3">
                  <c:v>ЛОВз</c:v>
                </c:pt>
                <c:pt idx="4">
                  <c:v>Женщина</c:v>
                </c:pt>
                <c:pt idx="5">
                  <c:v>Другие</c:v>
                </c:pt>
              </c:strCache>
            </c:strRef>
          </c:cat>
          <c:val>
            <c:numRef>
              <c:f>Sheet1!$B$2:$B$7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explosion val="25"/>
          <c:dLbls>
            <c:dLbl>
              <c:idx val="0"/>
              <c:layout>
                <c:manualLayout>
                  <c:x val="-2.4401172181290523E-2"/>
                  <c:y val="0.15834351738695709"/>
                </c:manualLayout>
              </c:layout>
              <c:tx>
                <c:rich>
                  <a:bodyPr/>
                  <a:lstStyle/>
                  <a:p>
                    <a:r>
                      <a:rPr lang="ru-RU" altLang="en-US" sz="1400" dirty="0"/>
                      <a:t>Медицина, 58.87%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911537169059324E-2"/>
                  <c:y val="0.13994218896313118"/>
                </c:manualLayout>
              </c:layout>
              <c:tx>
                <c:rich>
                  <a:bodyPr/>
                  <a:lstStyle/>
                  <a:p>
                    <a:r>
                      <a:rPr lang="ru-RU" altLang="en-US" sz="1200" dirty="0"/>
                      <a:t>Образование, 18.79%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662009618824276E-3"/>
                  <c:y val="-4.1432301172885551E-2"/>
                </c:manualLayout>
              </c:layout>
              <c:tx>
                <c:rich>
                  <a:bodyPr/>
                  <a:lstStyle/>
                  <a:p>
                    <a:r>
                      <a:rPr lang="ru-RU" altLang="en-US" sz="1200" dirty="0"/>
                      <a:t>Транспорт, 10.05%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altLang="en-US" sz="1400" dirty="0" err="1"/>
                      <a:t>ЛОВз</a:t>
                    </a:r>
                    <a:r>
                      <a:rPr lang="ru-RU" altLang="en-US" sz="1400" dirty="0"/>
                      <a:t>, 3.43%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altLang="en-US" sz="1200" dirty="0"/>
                      <a:t>Женщина, 3.17%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altLang="en-US" sz="1400" dirty="0"/>
                      <a:t>Другие, 5.70%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Медицина</c:v>
                </c:pt>
                <c:pt idx="1">
                  <c:v>Образование</c:v>
                </c:pt>
                <c:pt idx="2">
                  <c:v>Транспорт</c:v>
                </c:pt>
                <c:pt idx="3">
                  <c:v>ЛОВз</c:v>
                </c:pt>
                <c:pt idx="4">
                  <c:v>Женщина</c:v>
                </c:pt>
                <c:pt idx="5">
                  <c:v>Другие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6"/>
                <c:pt idx="0">
                  <c:v>0.58867075482111775</c:v>
                </c:pt>
                <c:pt idx="1">
                  <c:v>0.1878512646113161</c:v>
                </c:pt>
                <c:pt idx="2">
                  <c:v>0.10045742197316473</c:v>
                </c:pt>
                <c:pt idx="3">
                  <c:v>3.4292262725378893E-2</c:v>
                </c:pt>
                <c:pt idx="4">
                  <c:v>3.170673206774343E-2</c:v>
                </c:pt>
                <c:pt idx="5">
                  <c:v>5.7021563801279054E-2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0.13067</cdr:x>
      <cdr:y>0.56297</cdr:y>
    </cdr:from>
    <cdr:to>
      <cdr:x>0.26673</cdr:x>
      <cdr:y>0.62204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5" y="2594457"/>
          <a:ext cx="974632" cy="272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 smtClean="0"/>
            <a:t>746</a:t>
          </a:r>
          <a:r>
            <a:rPr lang="ru-RU" sz="1100" dirty="0" smtClean="0"/>
            <a:t>,</a:t>
          </a:r>
          <a:r>
            <a:rPr lang="ru-RU" sz="1100" baseline="0" dirty="0" smtClean="0"/>
            <a:t> 822</a:t>
          </a:r>
          <a:r>
            <a:rPr lang="en-US" altLang="ja-JP" sz="1100" baseline="0" dirty="0" smtClean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0.37674</cdr:x>
      <cdr:y>0.73626</cdr:y>
    </cdr:from>
    <cdr:to>
      <cdr:x>0.5434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66925" y="28860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0.28246</cdr:x>
      <cdr:y>0.56614</cdr:y>
    </cdr:from>
    <cdr:to>
      <cdr:x>0.41213</cdr:x>
      <cdr:y>0.60483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23445" y="2609079"/>
          <a:ext cx="928883" cy="178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 smtClean="0"/>
            <a:t>1,047.267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0.42538</cdr:x>
      <cdr:y>0.34375</cdr:y>
    </cdr:from>
    <cdr:to>
      <cdr:x>0.55285</cdr:x>
      <cdr:y>0.39063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047291" y="1584176"/>
          <a:ext cx="913149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1, </a:t>
          </a:r>
          <a:r>
            <a:rPr lang="ru-RU" dirty="0" smtClean="0"/>
            <a:t>620</a:t>
          </a:r>
          <a:r>
            <a:rPr lang="ru-RU" sz="1100" dirty="0" smtClean="0"/>
            <a:t>, 691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0.53275</cdr:x>
      <cdr:y>0.50824</cdr:y>
    </cdr:from>
    <cdr:to>
      <cdr:x>0.6729</cdr:x>
      <cdr:y>0.54688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16425" y="2342230"/>
          <a:ext cx="1003996" cy="17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1</a:t>
          </a:r>
          <a:r>
            <a:rPr lang="ru-RU" sz="1100" baseline="0" dirty="0"/>
            <a:t> </a:t>
          </a:r>
          <a:r>
            <a:rPr lang="ru-RU" sz="1100" baseline="0" dirty="0" smtClean="0"/>
            <a:t>,5</a:t>
          </a:r>
          <a:r>
            <a:rPr lang="ru-RU" dirty="0" smtClean="0"/>
            <a:t>35</a:t>
          </a:r>
          <a:r>
            <a:rPr lang="ru-RU" sz="1100" baseline="0" dirty="0" smtClean="0"/>
            <a:t>, 55</a:t>
          </a:r>
          <a:r>
            <a:rPr lang="en-US" sz="1100" baseline="0" dirty="0" smtClean="0"/>
            <a:t>6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0.85047</cdr:x>
      <cdr:y>0.76563</cdr:y>
    </cdr:from>
    <cdr:to>
      <cdr:x>0.94487</cdr:x>
      <cdr:y>0.82813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092469" y="3528415"/>
          <a:ext cx="676283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 smtClean="0"/>
            <a:t>557</a:t>
          </a:r>
          <a:r>
            <a:rPr lang="en-US" altLang="ja-JP" dirty="0" smtClean="0"/>
            <a:t>,</a:t>
          </a:r>
          <a:r>
            <a:rPr lang="ru-RU" dirty="0" smtClean="0"/>
            <a:t>178</a:t>
          </a:r>
          <a:r>
            <a:rPr lang="en-US" altLang="ja-JP" dirty="0"/>
            <a:t>$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0.71028</cdr:x>
      <cdr:y>0.66205</cdr:y>
    </cdr:from>
    <cdr:to>
      <cdr:x>0.82243</cdr:x>
      <cdr:y>0.74756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5472608" y="3051049"/>
          <a:ext cx="864100" cy="394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03FD6-C9B0-4FCB-B493-7377F2571968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04A90-69DA-4714-B525-1FA3A05A50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12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04A90-69DA-4714-B525-1FA3A05A503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639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04A90-69DA-4714-B525-1FA3A05A503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150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BD64-9EE8-4D82-B554-65349FC23702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4916-E919-41CA-8B9C-B4F99BE4BA25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F16A-648B-43CF-A724-ED59AD799682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0DD28-73C8-4282-967D-09647D2EC17A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793B-5E61-4712-9744-D0A278A3005B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2A78-A940-4554-ADC9-177F879217D6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D211-E9B1-4A91-9CCF-3558EE358FA3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6921-129A-4FA3-A5FB-CAA2643ED071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AB6D2-5994-42E0-9CAE-D29A42D76231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85048-05A3-4411-A6B7-ED5FFD7D5C71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ECB1-E848-4FF1-885A-FDD99A6D4ADE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72895B-A338-47A7-889D-51D0C603F72E}" type="datetime1">
              <a:rPr lang="ru-RU" altLang="ja-JP" smtClean="0"/>
              <a:t>09.06.2016</a:t>
            </a:fld>
            <a:endParaRPr lang="ru-RU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DB8DE1-1A8B-4236-82AE-A309D470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5" y="1916832"/>
            <a:ext cx="9144000" cy="1828800"/>
          </a:xfrm>
        </p:spPr>
        <p:txBody>
          <a:bodyPr>
            <a:normAutofit/>
          </a:bodyPr>
          <a:lstStyle/>
          <a:p>
            <a:r>
              <a:rPr lang="ru-RU" altLang="ja-JP" sz="3600" dirty="0">
                <a:cs typeface="Times New Roman" pitchFamily="18" charset="0"/>
              </a:rPr>
              <a:t>«Корни травы и человеческая безопасность</a:t>
            </a:r>
            <a:r>
              <a:rPr lang="ru-RU" altLang="ja-JP" sz="3600" dirty="0" smtClean="0">
                <a:cs typeface="Times New Roman" pitchFamily="18" charset="0"/>
              </a:rPr>
              <a:t>»</a:t>
            </a:r>
            <a:r>
              <a:rPr lang="ru-RU" altLang="ja-JP" dirty="0">
                <a:cs typeface="Times New Roman" pitchFamily="18" charset="0"/>
              </a:rPr>
              <a:t/>
            </a:r>
            <a:br>
              <a:rPr lang="ru-RU" altLang="ja-JP" dirty="0"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ja-JP" dirty="0">
                <a:cs typeface="Times New Roman" pitchFamily="18" charset="0"/>
              </a:rPr>
              <a:t>Достижения за 5 лет 2010-2015 гг.</a:t>
            </a:r>
            <a:endParaRPr lang="ru-RU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15608" y="6396335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ru-RU" altLang="ja-JP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Посольство Японии в КР</a:t>
            </a:r>
            <a:endParaRPr kumimoji="1" lang="ja-JP" altLang="en-US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29041335"/>
              </p:ext>
            </p:extLst>
          </p:nvPr>
        </p:nvGraphicFramePr>
        <p:xfrm>
          <a:off x="755576" y="1196752"/>
          <a:ext cx="716365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19464" y="620411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Общее количество проектов с 1996: </a:t>
            </a:r>
            <a:r>
              <a:rPr lang="ru-RU" b="1" dirty="0" smtClean="0"/>
              <a:t>133</a:t>
            </a:r>
          </a:p>
          <a:p>
            <a:r>
              <a:rPr lang="ru-RU" dirty="0" smtClean="0"/>
              <a:t>Общая сумма проектов: </a:t>
            </a:r>
            <a:r>
              <a:rPr lang="ru-RU" b="1" dirty="0" smtClean="0"/>
              <a:t>9,064.900 долл. США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96136" y="3853335"/>
            <a:ext cx="1048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1,305,014</a:t>
            </a:r>
            <a:r>
              <a:rPr lang="en-US" altLang="ja-JP" sz="1100" dirty="0"/>
              <a:t>$</a:t>
            </a:r>
            <a:endParaRPr lang="ru-RU" sz="1100" dirty="0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ja-JP" dirty="0"/>
              <a:t>Количество и сумма </a:t>
            </a:r>
            <a:r>
              <a:rPr lang="ru-RU" altLang="ja-JP" dirty="0" smtClean="0"/>
              <a:t>проектов</a:t>
            </a:r>
            <a:r>
              <a:rPr lang="ru-RU" altLang="ja-JP" dirty="0"/>
              <a:t/>
            </a:r>
            <a:br>
              <a:rPr lang="ru-RU" altLang="ja-JP" dirty="0"/>
            </a:b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ja-JP" dirty="0"/>
              <a:t>Межрегиональный баланс</a:t>
            </a:r>
            <a:br>
              <a:rPr lang="ru-RU" altLang="ja-JP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317985"/>
              </p:ext>
            </p:extLst>
          </p:nvPr>
        </p:nvGraphicFramePr>
        <p:xfrm>
          <a:off x="251520" y="1484784"/>
          <a:ext cx="8038364" cy="44644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9180"/>
                <a:gridCol w="396240"/>
                <a:gridCol w="840304"/>
                <a:gridCol w="743872"/>
                <a:gridCol w="792088"/>
                <a:gridCol w="792088"/>
                <a:gridCol w="396240"/>
                <a:gridCol w="792088"/>
                <a:gridCol w="792088"/>
                <a:gridCol w="792088"/>
                <a:gridCol w="792088"/>
              </a:tblGrid>
              <a:tr h="1114771">
                <a:tc>
                  <a:txBody>
                    <a:bodyPr/>
                    <a:lstStyle/>
                    <a:p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г.</a:t>
                      </a:r>
                      <a:r>
                        <a:rPr lang="ru-RU" sz="1400" b="0" baseline="0" dirty="0" smtClean="0"/>
                        <a:t> Бишкек 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Чуйская область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Нарынская</a:t>
                      </a:r>
                      <a:r>
                        <a:rPr lang="ru-RU" sz="1400" b="0" dirty="0" smtClean="0"/>
                        <a:t> область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Таласская</a:t>
                      </a:r>
                      <a:r>
                        <a:rPr lang="ru-RU" sz="1400" b="0" dirty="0" smtClean="0"/>
                        <a:t> область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Иссык-Кульская область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baseline="0" dirty="0" smtClean="0"/>
                        <a:t>г. Ош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Ошская</a:t>
                      </a:r>
                      <a:r>
                        <a:rPr lang="ru-RU" sz="1400" b="0" baseline="0" dirty="0" smtClean="0"/>
                        <a:t> область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Жалал-Абадская</a:t>
                      </a:r>
                      <a:r>
                        <a:rPr lang="ru-RU" sz="1400" b="0" baseline="0" dirty="0" smtClean="0"/>
                        <a:t> область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Баткенская</a:t>
                      </a:r>
                      <a:r>
                        <a:rPr lang="ru-RU" sz="1400" b="0" dirty="0" smtClean="0"/>
                        <a:t> область</a:t>
                      </a:r>
                      <a:endParaRPr lang="ru-RU" sz="1400" b="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Проекты</a:t>
                      </a:r>
                      <a:r>
                        <a:rPr lang="ru-RU" sz="1400" b="0" baseline="0" dirty="0" smtClean="0"/>
                        <a:t> в</a:t>
                      </a:r>
                      <a:r>
                        <a:rPr lang="ru-RU" sz="1400" b="0" dirty="0" smtClean="0"/>
                        <a:t> несколько</a:t>
                      </a:r>
                      <a:r>
                        <a:rPr lang="ru-RU" sz="1400" b="0" baseline="0" dirty="0" smtClean="0"/>
                        <a:t> обл.</a:t>
                      </a:r>
                      <a:r>
                        <a:rPr lang="ru-RU" sz="1400" b="0" dirty="0" smtClean="0"/>
                        <a:t>)</a:t>
                      </a:r>
                      <a:endParaRPr lang="ru-RU" sz="1400" b="0" dirty="0"/>
                    </a:p>
                  </a:txBody>
                  <a:tcPr vert="eaVert"/>
                </a:tc>
              </a:tr>
              <a:tr h="569945">
                <a:tc>
                  <a:txBody>
                    <a:bodyPr/>
                    <a:lstStyle/>
                    <a:p>
                      <a:r>
                        <a:rPr lang="ru-RU" dirty="0" smtClean="0"/>
                        <a:t>2010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89650">
                <a:tc>
                  <a:txBody>
                    <a:bodyPr/>
                    <a:lstStyle/>
                    <a:p>
                      <a:r>
                        <a:rPr lang="ru-RU" dirty="0" smtClean="0"/>
                        <a:t>2011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89650">
                <a:tc>
                  <a:txBody>
                    <a:bodyPr/>
                    <a:lstStyle/>
                    <a:p>
                      <a:r>
                        <a:rPr lang="ru-RU" dirty="0" smtClean="0"/>
                        <a:t>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5415">
                <a:tc>
                  <a:txBody>
                    <a:bodyPr/>
                    <a:lstStyle/>
                    <a:p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89650">
                <a:tc>
                  <a:txBody>
                    <a:bodyPr/>
                    <a:lstStyle/>
                    <a:p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05415"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в сфере </a:t>
            </a:r>
            <a:r>
              <a:rPr lang="ru-RU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  <a:r>
              <a:rPr lang="ru-RU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1872216415"/>
              </p:ext>
            </p:extLst>
          </p:nvPr>
        </p:nvGraphicFramePr>
        <p:xfrm>
          <a:off x="0" y="1673424"/>
          <a:ext cx="514806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691680" y="1235975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ru-RU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Кол. проектов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56176" y="12587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ru-RU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Общ. сумма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2013643341"/>
              </p:ext>
            </p:extLst>
          </p:nvPr>
        </p:nvGraphicFramePr>
        <p:xfrm>
          <a:off x="4716016" y="1700808"/>
          <a:ext cx="44279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8DE1-1A8B-4236-82AE-A309D470F8B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510</TotalTime>
  <Words>198</Words>
  <Application>Microsoft Office PowerPoint</Application>
  <PresentationFormat>画面に合わせる (4:3)</PresentationFormat>
  <Paragraphs>95</Paragraphs>
  <Slides>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«Корни травы и человеческая безопасность» </vt:lpstr>
      <vt:lpstr>Количество и сумма проектов </vt:lpstr>
      <vt:lpstr>Межрегиональный баланс </vt:lpstr>
      <vt:lpstr>Баланс в сфере проектов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d12047</dc:creator>
  <cp:lastModifiedBy>情報通信課</cp:lastModifiedBy>
  <cp:revision>116</cp:revision>
  <cp:lastPrinted>2016-06-09T05:37:09Z</cp:lastPrinted>
  <dcterms:created xsi:type="dcterms:W3CDTF">2014-04-30T11:44:09Z</dcterms:created>
  <dcterms:modified xsi:type="dcterms:W3CDTF">2016-06-09T05:37:20Z</dcterms:modified>
</cp:coreProperties>
</file>